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9" r:id="rId5"/>
    <p:sldId id="269" r:id="rId6"/>
    <p:sldId id="262" r:id="rId7"/>
    <p:sldId id="261" r:id="rId8"/>
    <p:sldId id="260" r:id="rId9"/>
    <p:sldId id="265" r:id="rId10"/>
    <p:sldId id="264" r:id="rId11"/>
    <p:sldId id="267" r:id="rId12"/>
    <p:sldId id="26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12.01.2024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file:///C:\Users\ASUS\Downloads\VID-20240111-WA0000.wm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ownloads\k_30112734_IMG_9760.jpg"/>
          <p:cNvPicPr>
            <a:picLocks noChangeAspect="1" noChangeArrowheads="1"/>
          </p:cNvPicPr>
          <p:nvPr/>
        </p:nvPicPr>
        <p:blipFill>
          <a:blip r:embed="rId2"/>
          <a:srcRect t="-4167" r="11838" b="12500"/>
          <a:stretch>
            <a:fillRect/>
          </a:stretch>
        </p:blipFill>
        <p:spPr bwMode="auto">
          <a:xfrm>
            <a:off x="0" y="-214338"/>
            <a:ext cx="9173252" cy="5357850"/>
          </a:xfrm>
          <a:prstGeom prst="rect">
            <a:avLst/>
          </a:prstGeom>
          <a:ln>
            <a:noFill/>
          </a:ln>
          <a:effectLst>
            <a:softEdge rad="112500"/>
          </a:effectLst>
        </p:spPr>
      </p:pic>
      <p:sp>
        <p:nvSpPr>
          <p:cNvPr id="3" name="2 Metin kutusu"/>
          <p:cNvSpPr txBox="1"/>
          <p:nvPr/>
        </p:nvSpPr>
        <p:spPr>
          <a:xfrm>
            <a:off x="1214414" y="5286388"/>
            <a:ext cx="7929586" cy="1200329"/>
          </a:xfrm>
          <a:prstGeom prst="rect">
            <a:avLst/>
          </a:prstGeom>
          <a:noFill/>
        </p:spPr>
        <p:txBody>
          <a:bodyPr wrap="square" rtlCol="0">
            <a:spAutoFit/>
          </a:bodyPr>
          <a:lstStyle/>
          <a:p>
            <a:r>
              <a:rPr lang="tr-TR" sz="3600" b="1" dirty="0" smtClean="0">
                <a:solidFill>
                  <a:srgbClr val="C00000"/>
                </a:solidFill>
                <a:effectLst>
                  <a:outerShdw blurRad="38100" dist="38100" dir="2700000" algn="tl">
                    <a:srgbClr val="000000">
                      <a:alpha val="43137"/>
                    </a:srgbClr>
                  </a:outerShdw>
                </a:effectLst>
                <a:latin typeface="Agency FB" pitchFamily="34" charset="0"/>
              </a:rPr>
              <a:t>TATVAN ATATÜRK MESLEKİ VE TEKNİK </a:t>
            </a:r>
            <a:br>
              <a:rPr lang="tr-TR" sz="3600" b="1" dirty="0" smtClean="0">
                <a:solidFill>
                  <a:srgbClr val="C00000"/>
                </a:solidFill>
                <a:effectLst>
                  <a:outerShdw blurRad="38100" dist="38100" dir="2700000" algn="tl">
                    <a:srgbClr val="000000">
                      <a:alpha val="43137"/>
                    </a:srgbClr>
                  </a:outerShdw>
                </a:effectLst>
                <a:latin typeface="Agency FB" pitchFamily="34" charset="0"/>
              </a:rPr>
            </a:br>
            <a:r>
              <a:rPr lang="tr-TR" sz="3600" b="1" dirty="0" smtClean="0">
                <a:solidFill>
                  <a:srgbClr val="C00000"/>
                </a:solidFill>
                <a:effectLst>
                  <a:outerShdw blurRad="38100" dist="38100" dir="2700000" algn="tl">
                    <a:srgbClr val="000000">
                      <a:alpha val="43137"/>
                    </a:srgbClr>
                  </a:outerShdw>
                </a:effectLst>
                <a:latin typeface="Agency FB" pitchFamily="34" charset="0"/>
              </a:rPr>
              <a:t>ANADOLU LİSESİ</a:t>
            </a:r>
          </a:p>
        </p:txBody>
      </p:sp>
      <p:pic>
        <p:nvPicPr>
          <p:cNvPr id="4" name="Picture 2" descr="C:\Users\ASUS\Desktop\Okul Logo.jpg"/>
          <p:cNvPicPr>
            <a:picLocks noChangeAspect="1" noChangeArrowheads="1"/>
          </p:cNvPicPr>
          <p:nvPr/>
        </p:nvPicPr>
        <p:blipFill>
          <a:blip r:embed="rId3" cstate="print"/>
          <a:srcRect/>
          <a:stretch>
            <a:fillRect/>
          </a:stretch>
        </p:blipFill>
        <p:spPr bwMode="auto">
          <a:xfrm>
            <a:off x="7358100" y="5072074"/>
            <a:ext cx="1714494" cy="17144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178695" y="1997839"/>
            <a:ext cx="6786610" cy="2862322"/>
          </a:xfrm>
          <a:prstGeom prst="rect">
            <a:avLst/>
          </a:prstGeom>
          <a:noFill/>
        </p:spPr>
        <p:txBody>
          <a:bodyPr wrap="square" rtlCol="0">
            <a:spAutoFit/>
          </a:bodyPr>
          <a:lstStyle/>
          <a:p>
            <a:pPr>
              <a:buNone/>
            </a:pPr>
            <a:r>
              <a:rPr lang="tr-TR" sz="2400" b="1" dirty="0" smtClean="0">
                <a:latin typeface="Times New Roman" pitchFamily="18" charset="0"/>
                <a:cs typeface="Times New Roman" pitchFamily="18" charset="0"/>
              </a:rPr>
              <a:t>Okulumuzda 3 Dalda Öğrenci Yetiştirilmektedir;</a:t>
            </a:r>
          </a:p>
          <a:p>
            <a:pPr>
              <a:buNone/>
            </a:pPr>
            <a:endParaRPr lang="tr-TR" sz="2400" b="1" dirty="0" smtClean="0">
              <a:latin typeface="Times New Roman" pitchFamily="18" charset="0"/>
              <a:cs typeface="Times New Roman" pitchFamily="18" charset="0"/>
            </a:endParaRPr>
          </a:p>
          <a:p>
            <a:pPr>
              <a:lnSpc>
                <a:spcPct val="150000"/>
              </a:lnSpc>
              <a:spcBef>
                <a:spcPts val="0"/>
              </a:spcBef>
              <a:buFont typeface="Wingdings" pitchFamily="2" charset="2"/>
              <a:buChar char="ü"/>
            </a:pPr>
            <a:r>
              <a:rPr lang="tr-TR" sz="2400" b="1" dirty="0" smtClean="0">
                <a:solidFill>
                  <a:schemeClr val="accent1">
                    <a:lumMod val="50000"/>
                  </a:schemeClr>
                </a:solidFill>
                <a:latin typeface="Times New Roman" pitchFamily="18" charset="0"/>
                <a:cs typeface="Times New Roman" pitchFamily="18" charset="0"/>
              </a:rPr>
              <a:t>Hemşire Yardımcılığı,</a:t>
            </a:r>
          </a:p>
          <a:p>
            <a:pPr>
              <a:lnSpc>
                <a:spcPct val="150000"/>
              </a:lnSpc>
              <a:spcBef>
                <a:spcPts val="0"/>
              </a:spcBef>
              <a:buFont typeface="Wingdings" pitchFamily="2" charset="2"/>
              <a:buChar char="ü"/>
            </a:pPr>
            <a:r>
              <a:rPr lang="tr-TR" sz="2400" b="1" dirty="0" smtClean="0">
                <a:solidFill>
                  <a:schemeClr val="accent1">
                    <a:lumMod val="50000"/>
                  </a:schemeClr>
                </a:solidFill>
                <a:latin typeface="Times New Roman" pitchFamily="18" charset="0"/>
                <a:cs typeface="Times New Roman" pitchFamily="18" charset="0"/>
              </a:rPr>
              <a:t>Ebe Yardımcılığı,</a:t>
            </a:r>
          </a:p>
          <a:p>
            <a:pPr>
              <a:lnSpc>
                <a:spcPct val="150000"/>
              </a:lnSpc>
              <a:spcBef>
                <a:spcPts val="0"/>
              </a:spcBef>
              <a:buFont typeface="Wingdings" pitchFamily="2" charset="2"/>
              <a:buChar char="ü"/>
            </a:pPr>
            <a:r>
              <a:rPr lang="tr-TR" sz="2400" b="1" dirty="0" smtClean="0">
                <a:solidFill>
                  <a:schemeClr val="accent1">
                    <a:lumMod val="50000"/>
                  </a:schemeClr>
                </a:solidFill>
                <a:latin typeface="Times New Roman" pitchFamily="18" charset="0"/>
                <a:cs typeface="Times New Roman" pitchFamily="18" charset="0"/>
              </a:rPr>
              <a:t>Sağlık Bakım Teknisyeni.</a:t>
            </a:r>
          </a:p>
          <a:p>
            <a:endParaRPr lang="tr-TR"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393009" y="1905506"/>
            <a:ext cx="6357982" cy="3046988"/>
          </a:xfrm>
          <a:prstGeom prst="rect">
            <a:avLst/>
          </a:prstGeom>
          <a:noFill/>
        </p:spPr>
        <p:txBody>
          <a:bodyPr wrap="square" rtlCol="0">
            <a:spAutoFit/>
          </a:bodyPr>
          <a:lstStyle/>
          <a:p>
            <a:r>
              <a:rPr lang="tr-TR" sz="2400" b="1" dirty="0" smtClean="0">
                <a:solidFill>
                  <a:srgbClr val="7030A0"/>
                </a:solidFill>
                <a:latin typeface="Times New Roman" pitchFamily="18" charset="0"/>
                <a:cs typeface="Times New Roman" pitchFamily="18" charset="0"/>
              </a:rPr>
              <a:t>Hastane Uygulamaları;</a:t>
            </a:r>
          </a:p>
          <a:p>
            <a:endParaRPr lang="tr-TR" sz="2400" b="1" dirty="0" smtClean="0">
              <a:latin typeface="Times New Roman" pitchFamily="18" charset="0"/>
              <a:cs typeface="Times New Roman" pitchFamily="18" charset="0"/>
            </a:endParaRPr>
          </a:p>
          <a:p>
            <a:r>
              <a:rPr lang="tr-TR" sz="2400" b="1" dirty="0" smtClean="0">
                <a:latin typeface="Times New Roman" pitchFamily="18" charset="0"/>
                <a:cs typeface="Times New Roman" pitchFamily="18" charset="0"/>
              </a:rPr>
              <a:t>9, 10 ve 11. Sınıfta Hastanelere Beceri Eğitimine  (Staj) Gidilmez.</a:t>
            </a:r>
          </a:p>
          <a:p>
            <a:endParaRPr lang="tr-TR" sz="2400" b="1" dirty="0" smtClean="0">
              <a:latin typeface="Times New Roman" pitchFamily="18" charset="0"/>
              <a:cs typeface="Times New Roman" pitchFamily="18" charset="0"/>
            </a:endParaRPr>
          </a:p>
          <a:p>
            <a:r>
              <a:rPr lang="tr-TR" sz="2400" b="1" dirty="0" smtClean="0">
                <a:latin typeface="Times New Roman" pitchFamily="18" charset="0"/>
                <a:cs typeface="Times New Roman" pitchFamily="18" charset="0"/>
              </a:rPr>
              <a:t>12. Sınıfta Haftada 24 Saat (3 Gün) Hastanelerde Beceri Eğitimi (Staj) Görülür.</a:t>
            </a:r>
          </a:p>
          <a:p>
            <a:endParaRPr lang="tr-T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txBox="1">
            <a:spLocks/>
          </p:cNvSpPr>
          <p:nvPr/>
        </p:nvSpPr>
        <p:spPr>
          <a:xfrm>
            <a:off x="1285852" y="1643050"/>
            <a:ext cx="6572296" cy="357190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tr-TR" sz="2400" b="1" i="0" u="sng" strike="noStrike" kern="1200" cap="none" spc="0" normalizeH="0" baseline="0" noProof="0" dirty="0" smtClean="0">
                <a:ln>
                  <a:noFill/>
                </a:ln>
                <a:solidFill>
                  <a:srgbClr val="C00000"/>
                </a:solidFill>
                <a:uLnTx/>
                <a:uFillTx/>
                <a:latin typeface="Times New Roman" pitchFamily="18" charset="0"/>
                <a:cs typeface="Times New Roman" pitchFamily="18" charset="0"/>
              </a:rPr>
              <a:t>Başarıyla</a:t>
            </a:r>
            <a:r>
              <a:rPr kumimoji="0" lang="tr-TR" sz="2400" b="1" i="0" u="none" strike="noStrike" kern="1200" cap="none" spc="0" normalizeH="0" baseline="0" noProof="0" dirty="0" smtClean="0">
                <a:ln>
                  <a:noFill/>
                </a:ln>
                <a:solidFill>
                  <a:srgbClr val="C00000"/>
                </a:solidFill>
                <a:uLnTx/>
                <a:uFillTx/>
                <a:latin typeface="Times New Roman" pitchFamily="18" charset="0"/>
                <a:cs typeface="Times New Roman" pitchFamily="18" charset="0"/>
              </a:rPr>
              <a:t> Mezun Öğrenciler</a:t>
            </a:r>
            <a:r>
              <a:rPr kumimoji="0" lang="tr-TR" sz="2400" b="1" i="0" u="none" strike="noStrike" kern="1200" cap="none" spc="0" normalizeH="0" noProof="0" dirty="0" smtClean="0">
                <a:ln>
                  <a:noFill/>
                </a:ln>
                <a:solidFill>
                  <a:srgbClr val="C00000"/>
                </a:solidFill>
                <a:uLnTx/>
                <a:uFillTx/>
                <a:latin typeface="Times New Roman" pitchFamily="18" charset="0"/>
                <a:cs typeface="Times New Roman" pitchFamily="18" charset="0"/>
              </a:rPr>
              <a:t> </a:t>
            </a:r>
            <a:r>
              <a:rPr kumimoji="0" lang="tr-TR" sz="2400" b="1" i="0" u="none" strike="noStrike" kern="1200" cap="none" spc="0" normalizeH="0" baseline="0" noProof="0" dirty="0" smtClean="0">
                <a:ln>
                  <a:noFill/>
                </a:ln>
                <a:solidFill>
                  <a:srgbClr val="C00000"/>
                </a:solidFill>
                <a:uLnTx/>
                <a:uFillTx/>
                <a:latin typeface="Times New Roman" pitchFamily="18" charset="0"/>
                <a:cs typeface="Times New Roman" pitchFamily="18" charset="0"/>
              </a:rPr>
              <a:t>Nerelerde</a:t>
            </a:r>
            <a:r>
              <a:rPr kumimoji="0" lang="tr-TR" sz="2400" b="1" i="0" u="none" strike="noStrike" kern="1200" cap="none" spc="0" normalizeH="0" noProof="0" dirty="0" smtClean="0">
                <a:ln>
                  <a:noFill/>
                </a:ln>
                <a:solidFill>
                  <a:srgbClr val="C00000"/>
                </a:solidFill>
                <a:uLnTx/>
                <a:uFillTx/>
                <a:latin typeface="Times New Roman" pitchFamily="18" charset="0"/>
                <a:cs typeface="Times New Roman" pitchFamily="18" charset="0"/>
              </a:rPr>
              <a:t> </a:t>
            </a:r>
            <a:r>
              <a:rPr kumimoji="0" lang="tr-TR" sz="2400" b="1" i="0" u="none" strike="noStrike" kern="1200" cap="none" spc="0" normalizeH="0" baseline="0" noProof="0" dirty="0" smtClean="0">
                <a:ln>
                  <a:noFill/>
                </a:ln>
                <a:solidFill>
                  <a:srgbClr val="C00000"/>
                </a:solidFill>
                <a:uLnTx/>
                <a:uFillTx/>
                <a:latin typeface="Times New Roman" pitchFamily="18" charset="0"/>
                <a:cs typeface="Times New Roman" pitchFamily="18" charset="0"/>
              </a:rPr>
              <a:t>Çalışır?</a:t>
            </a:r>
            <a:endParaRPr kumimoji="0" lang="tr-TR" sz="2400" b="0" i="0" u="none" strike="noStrike" kern="1200" cap="none" spc="0" normalizeH="0" baseline="0" noProof="0" dirty="0" smtClean="0">
              <a:ln>
                <a:noFill/>
              </a:ln>
              <a:solidFill>
                <a:srgbClr val="C00000"/>
              </a:solidFill>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400" b="0" i="0" u="none" strike="noStrike" kern="1200" cap="none" spc="0" normalizeH="0" baseline="0" noProof="0" dirty="0" smtClean="0">
              <a:ln>
                <a:noFill/>
              </a:ln>
              <a:solidFill>
                <a:schemeClr val="dk1"/>
              </a:solidFill>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solidFill>
                  <a:schemeClr val="dk1"/>
                </a:solidFill>
                <a:uLnTx/>
                <a:uFillTx/>
                <a:latin typeface="Times New Roman" pitchFamily="18" charset="0"/>
                <a:cs typeface="Times New Roman" pitchFamily="18" charset="0"/>
              </a:rPr>
              <a:t>Resmi Veya Özel Hastanelerde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solidFill>
                  <a:schemeClr val="dk1"/>
                </a:solidFill>
                <a:uLnTx/>
                <a:uFillTx/>
                <a:latin typeface="Times New Roman" pitchFamily="18" charset="0"/>
                <a:cs typeface="Times New Roman" pitchFamily="18" charset="0"/>
              </a:rPr>
              <a:t>Aile Sağlığı Merkezlerinde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solidFill>
                  <a:schemeClr val="dk1"/>
                </a:solidFill>
                <a:uLnTx/>
                <a:uFillTx/>
                <a:latin typeface="Times New Roman" pitchFamily="18" charset="0"/>
                <a:cs typeface="Times New Roman" pitchFamily="18" charset="0"/>
              </a:rPr>
              <a:t>Polikliniklerde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solidFill>
                  <a:schemeClr val="dk1"/>
                </a:solidFill>
                <a:uLnTx/>
                <a:uFillTx/>
                <a:latin typeface="Times New Roman" pitchFamily="18" charset="0"/>
                <a:cs typeface="Times New Roman" pitchFamily="18" charset="0"/>
              </a:rPr>
              <a:t>Özel Tıp Merkezlerinde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solidFill>
                  <a:schemeClr val="dk1"/>
                </a:solidFill>
                <a:uLnTx/>
                <a:uFillTx/>
                <a:latin typeface="Times New Roman" pitchFamily="18" charset="0"/>
                <a:cs typeface="Times New Roman" pitchFamily="18" charset="0"/>
              </a:rPr>
              <a:t>Üniversite Hastanelerinde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solidFill>
                  <a:schemeClr val="dk1"/>
                </a:solidFill>
                <a:uLnTx/>
                <a:uFillTx/>
                <a:latin typeface="Times New Roman" pitchFamily="18" charset="0"/>
                <a:cs typeface="Times New Roman" pitchFamily="18" charset="0"/>
              </a:rPr>
              <a:t>Tüm Sağlık Kurumlarında Çalışırlar</a:t>
            </a:r>
            <a:r>
              <a:rPr kumimoji="0" lang="tr-TR" sz="2400" b="0" i="0" u="none" strike="noStrike" kern="1200" cap="none" spc="0" normalizeH="0" baseline="0" noProof="0" dirty="0" smtClean="0">
                <a:ln>
                  <a:noFill/>
                </a:ln>
                <a:solidFill>
                  <a:schemeClr val="dk1"/>
                </a:solidFill>
                <a:uLnTx/>
                <a:uFillTx/>
                <a:latin typeface="Times New Roman" pitchFamily="18" charset="0"/>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tr-TR" sz="2800" b="0" i="0" u="none" strike="noStrike" kern="1200" cap="none" spc="0" normalizeH="0" baseline="0" noProof="0" dirty="0">
              <a:ln>
                <a:noFill/>
              </a:ln>
              <a:solidFill>
                <a:schemeClr val="dk1"/>
              </a:solidFill>
              <a:uLnTx/>
              <a:uFillTx/>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57158" y="1028343"/>
            <a:ext cx="8429684" cy="5170646"/>
          </a:xfrm>
          <a:prstGeom prst="rect">
            <a:avLst/>
          </a:prstGeom>
          <a:noFill/>
        </p:spPr>
        <p:txBody>
          <a:bodyPr wrap="square" rtlCol="0">
            <a:spAutoFit/>
          </a:bodyPr>
          <a:lstStyle/>
          <a:p>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Vizyonumuz; </a:t>
            </a:r>
            <a:r>
              <a:rPr lang="tr-TR" sz="2400" dirty="0" smtClean="0">
                <a:latin typeface="Times New Roman" pitchFamily="18" charset="0"/>
                <a:cs typeface="Times New Roman" pitchFamily="18" charset="0"/>
              </a:rPr>
              <a:t>Kurumumuz Sağlık Hizmetleri alanında uluslararası arenadaki uygulamalar paralelindeki gelişmelere göre kendisine yön veren ve eğitim anlayışı geliştiren bir vizyona sahiptir.</a:t>
            </a:r>
          </a:p>
          <a:p>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Misyonumuz; </a:t>
            </a:r>
            <a:r>
              <a:rPr lang="tr-TR" sz="2400" dirty="0" smtClean="0">
                <a:latin typeface="Times New Roman" pitchFamily="18" charset="0"/>
                <a:cs typeface="Times New Roman" pitchFamily="18" charset="0"/>
              </a:rPr>
              <a:t>yüksek standartlı, kaliteli sağlık eğitimi vererek hasta memnuniyetini en üst seviyeye çıkarmak. Tüm paydaşlarımızın haklarına saygı duymak ortak bir sinerji oluşturmak. İnsanlığa, çevreye ve evrensel değerlere olan sorumluluklarımızı yerine getirmek adına sorumlu ve başarılı öğrenciler yetiştirerek asıl hedef olan sağlık meslek alanındaki eleman ihtiyacını karşılamak ve dolayısıyla insan yaşamının ve sağlığının kalitesini en üst düzeye çıkartmaktır.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SUS\Downloads\Ekran Alıntısı.PNG"/>
          <p:cNvPicPr>
            <a:picLocks noChangeAspect="1" noChangeArrowheads="1"/>
          </p:cNvPicPr>
          <p:nvPr/>
        </p:nvPicPr>
        <p:blipFill>
          <a:blip r:embed="rId2"/>
          <a:srcRect/>
          <a:stretch>
            <a:fillRect/>
          </a:stretch>
        </p:blipFill>
        <p:spPr bwMode="auto">
          <a:xfrm>
            <a:off x="306000" y="500042"/>
            <a:ext cx="8532000" cy="5104379"/>
          </a:xfrm>
          <a:prstGeom prst="rect">
            <a:avLst/>
          </a:prstGeom>
          <a:noFill/>
        </p:spPr>
      </p:pic>
      <p:sp>
        <p:nvSpPr>
          <p:cNvPr id="3" name="2 Metin kutusu"/>
          <p:cNvSpPr txBox="1"/>
          <p:nvPr/>
        </p:nvSpPr>
        <p:spPr>
          <a:xfrm>
            <a:off x="0" y="5610541"/>
            <a:ext cx="9144000" cy="461665"/>
          </a:xfrm>
          <a:prstGeom prst="rect">
            <a:avLst/>
          </a:prstGeom>
          <a:noFill/>
        </p:spPr>
        <p:txBody>
          <a:bodyPr wrap="square" rtlCol="0">
            <a:spAutoFit/>
          </a:bodyPr>
          <a:lstStyle/>
          <a:p>
            <a:pPr algn="ctr"/>
            <a:r>
              <a:rPr lang="tr-TR" sz="2400" b="1" dirty="0" smtClean="0">
                <a:solidFill>
                  <a:srgbClr val="C00000"/>
                </a:solidFill>
                <a:latin typeface="Agency FB" pitchFamily="34" charset="0"/>
              </a:rPr>
              <a:t>Okulumuzun Konumu</a:t>
            </a:r>
            <a:endParaRPr lang="tr-TR" sz="2400" b="1" dirty="0">
              <a:solidFill>
                <a:srgbClr val="C00000"/>
              </a:solidFill>
              <a:latin typeface="Agency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85720" y="920621"/>
            <a:ext cx="8572560" cy="5016758"/>
          </a:xfrm>
          <a:prstGeom prst="rect">
            <a:avLst/>
          </a:prstGeom>
          <a:noFill/>
        </p:spPr>
        <p:txBody>
          <a:bodyPr wrap="square" rtlCol="0">
            <a:spAutoFit/>
          </a:bodyPr>
          <a:lstStyle/>
          <a:p>
            <a:r>
              <a:rPr lang="tr-TR" dirty="0" smtClean="0"/>
              <a:t>	</a:t>
            </a:r>
            <a:r>
              <a:rPr lang="tr-TR" sz="2000" dirty="0" smtClean="0">
                <a:latin typeface="Times New Roman" pitchFamily="18" charset="0"/>
                <a:cs typeface="Times New Roman" pitchFamily="18" charset="0"/>
              </a:rPr>
              <a:t>2013 yılına kadar düz lise olarak öğretime devam eden okulumuz 2013 yılı Eylül ayında kademeli olarak Atatürk Anadolu Sağlık Meslek Lisesi’ne dönüştürülmüş, </a:t>
            </a:r>
            <a:r>
              <a:rPr lang="tr-TR" sz="2000" b="1" dirty="0" smtClean="0">
                <a:latin typeface="Times New Roman" pitchFamily="18" charset="0"/>
                <a:cs typeface="Times New Roman" pitchFamily="18" charset="0"/>
              </a:rPr>
              <a:t>2014 yılında Sağlık Hizmetleri alanında eğitim veren Mesleki ve Teknik Anadolu Lisesi olarak eğitime devam etmiştir</a:t>
            </a:r>
            <a:r>
              <a:rPr lang="tr-TR" sz="2000" dirty="0" smtClean="0">
                <a:latin typeface="Times New Roman" pitchFamily="18" charset="0"/>
                <a:cs typeface="Times New Roman" pitchFamily="18" charset="0"/>
              </a:rPr>
              <a:t>. 2015 yılında Fatih Mahallesinde 24 derslikli 4 katlı 10.000 m2 alanı olan okul binası tamamlanarak yeni binasına taşınmıştır. Halen yeni binasında </a:t>
            </a:r>
            <a:r>
              <a:rPr lang="tr-TR" sz="2000" b="1" dirty="0" smtClean="0">
                <a:latin typeface="Times New Roman" pitchFamily="18" charset="0"/>
                <a:cs typeface="Times New Roman" pitchFamily="18" charset="0"/>
              </a:rPr>
              <a:t>168 öğrenci kapasiteli erkek pansiyonu</a:t>
            </a:r>
            <a:r>
              <a:rPr lang="tr-TR" sz="2000" dirty="0" smtClean="0">
                <a:latin typeface="Times New Roman" pitchFamily="18" charset="0"/>
                <a:cs typeface="Times New Roman" pitchFamily="18" charset="0"/>
              </a:rPr>
              <a:t> ve okul olarak eğitim-öğretime devam etmektedir. Erkek pansiyonumuz 2011 yılında hizmete açılmıştır</a:t>
            </a: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	Tatvan Atatürk MTAL; derslikler ve pansiyon olmak üzere iki(2) bölümden oluşmaktadır. Binanın 4. katında 136 koltuklu çok amaçlı bir salon, zemin katında spor aletlerinin bulunduğu spor salonu ve ayrıca 400 m2 büyüklüğünde zemin katta Beden Eğitimi derslerinde kullanılan spor odası bulunmaktadır.</a:t>
            </a: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Okulumuzda 1 program ve 3 dal uygulanmaktadır.</a:t>
            </a:r>
            <a:endParaRPr lang="tr-TR"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VID-20240111-WA0000.wmv">
            <a:hlinkClick r:id="" action="ppaction://media"/>
          </p:cNvPr>
          <p:cNvPicPr>
            <a:picLocks noRot="1" noChangeAspect="1"/>
          </p:cNvPicPr>
          <p:nvPr>
            <a:videoFile r:link="rId1"/>
          </p:nvPr>
        </p:nvPicPr>
        <p:blipFill>
          <a:blip r:embed="rId3"/>
          <a:stretch>
            <a:fillRect/>
          </a:stretch>
        </p:blipFill>
        <p:spPr>
          <a:xfrm>
            <a:off x="1524000" y="1143000"/>
            <a:ext cx="6096000" cy="4572000"/>
          </a:xfrm>
          <a:prstGeom prst="rect">
            <a:avLst/>
          </a:prstGeom>
        </p:spPr>
      </p:pic>
      <p:sp>
        <p:nvSpPr>
          <p:cNvPr id="3" name="2 Metin kutusu"/>
          <p:cNvSpPr txBox="1"/>
          <p:nvPr/>
        </p:nvSpPr>
        <p:spPr>
          <a:xfrm>
            <a:off x="0" y="5715016"/>
            <a:ext cx="9144000" cy="461665"/>
          </a:xfrm>
          <a:prstGeom prst="rect">
            <a:avLst/>
          </a:prstGeom>
          <a:noFill/>
        </p:spPr>
        <p:txBody>
          <a:bodyPr wrap="square" rtlCol="0">
            <a:spAutoFit/>
          </a:bodyPr>
          <a:lstStyle/>
          <a:p>
            <a:pPr algn="ctr"/>
            <a:r>
              <a:rPr lang="tr-TR" sz="2400" b="1" dirty="0" smtClean="0">
                <a:solidFill>
                  <a:srgbClr val="C00000"/>
                </a:solidFill>
                <a:latin typeface="Agency FB" pitchFamily="34" charset="0"/>
              </a:rPr>
              <a:t>Okulumuzun Fiziki Yapı Ve İmkanları (Video)</a:t>
            </a:r>
            <a:endParaRPr lang="tr-TR" sz="2400" b="1" dirty="0">
              <a:solidFill>
                <a:srgbClr val="C00000"/>
              </a:solidFill>
              <a:latin typeface="Agency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1000108"/>
            <a:ext cx="4000528" cy="5143536"/>
          </a:xfrm>
          <a:prstGeom prst="rect">
            <a:avLst/>
          </a:prstGeom>
        </p:spPr>
        <p:txBody>
          <a:bodyPr wrap="square">
            <a:spAutoFit/>
          </a:bodyPr>
          <a:lstStyle/>
          <a:p>
            <a:r>
              <a:rPr lang="tr-TR" dirty="0" smtClean="0"/>
              <a:t> </a:t>
            </a:r>
            <a:r>
              <a:rPr lang="tr-TR" b="1" dirty="0" smtClean="0"/>
              <a:t>Öğretmen : </a:t>
            </a:r>
            <a:r>
              <a:rPr lang="tr-TR" dirty="0" smtClean="0"/>
              <a:t>17</a:t>
            </a:r>
          </a:p>
          <a:p>
            <a:r>
              <a:rPr lang="tr-TR" dirty="0" smtClean="0"/>
              <a:t> </a:t>
            </a:r>
            <a:r>
              <a:rPr lang="tr-TR" b="1" dirty="0" smtClean="0"/>
              <a:t>Öğrenci : </a:t>
            </a:r>
            <a:r>
              <a:rPr lang="tr-TR" dirty="0" smtClean="0"/>
              <a:t>345</a:t>
            </a:r>
          </a:p>
          <a:p>
            <a:r>
              <a:rPr lang="tr-TR" dirty="0" smtClean="0"/>
              <a:t> </a:t>
            </a:r>
            <a:r>
              <a:rPr lang="tr-TR" b="1" dirty="0" smtClean="0"/>
              <a:t>Derslik : </a:t>
            </a:r>
            <a:r>
              <a:rPr lang="tr-TR" dirty="0" smtClean="0"/>
              <a:t>10</a:t>
            </a:r>
          </a:p>
          <a:p>
            <a:r>
              <a:rPr lang="tr-TR" dirty="0" smtClean="0"/>
              <a:t> </a:t>
            </a:r>
            <a:r>
              <a:rPr lang="tr-TR" b="1" dirty="0" smtClean="0"/>
              <a:t>Konferans Salonu : </a:t>
            </a:r>
            <a:r>
              <a:rPr lang="tr-TR" dirty="0" smtClean="0"/>
              <a:t>1</a:t>
            </a:r>
          </a:p>
          <a:p>
            <a:r>
              <a:rPr lang="tr-TR" dirty="0" smtClean="0"/>
              <a:t> </a:t>
            </a:r>
            <a:r>
              <a:rPr lang="tr-TR" b="1" dirty="0" smtClean="0"/>
              <a:t>Toplantı Salonu : </a:t>
            </a:r>
            <a:r>
              <a:rPr lang="tr-TR" dirty="0" smtClean="0"/>
              <a:t>1</a:t>
            </a:r>
          </a:p>
          <a:p>
            <a:r>
              <a:rPr lang="tr-TR" dirty="0" smtClean="0"/>
              <a:t> </a:t>
            </a:r>
            <a:r>
              <a:rPr lang="tr-TR" b="1" dirty="0" smtClean="0"/>
              <a:t>Çok Amaçlı Salon : </a:t>
            </a:r>
            <a:r>
              <a:rPr lang="tr-TR" dirty="0" smtClean="0"/>
              <a:t>1</a:t>
            </a:r>
          </a:p>
          <a:p>
            <a:r>
              <a:rPr lang="tr-TR" dirty="0" smtClean="0"/>
              <a:t> </a:t>
            </a:r>
            <a:r>
              <a:rPr lang="tr-TR" b="1" dirty="0" smtClean="0"/>
              <a:t>Mesleki Uygulama Laboratuvarı : </a:t>
            </a:r>
            <a:r>
              <a:rPr lang="tr-TR" dirty="0" smtClean="0"/>
              <a:t>1</a:t>
            </a:r>
          </a:p>
          <a:p>
            <a:r>
              <a:rPr lang="tr-TR" dirty="0" smtClean="0"/>
              <a:t> </a:t>
            </a:r>
            <a:r>
              <a:rPr lang="tr-TR" b="1" dirty="0" smtClean="0"/>
              <a:t>Kimya Laboratuvarı : </a:t>
            </a:r>
            <a:r>
              <a:rPr lang="tr-TR" dirty="0" smtClean="0"/>
              <a:t>1</a:t>
            </a:r>
          </a:p>
          <a:p>
            <a:r>
              <a:rPr lang="tr-TR" dirty="0" smtClean="0"/>
              <a:t> </a:t>
            </a:r>
            <a:r>
              <a:rPr lang="tr-TR" b="1" dirty="0" smtClean="0"/>
              <a:t>Fizik Laboratuvarı : </a:t>
            </a:r>
            <a:r>
              <a:rPr lang="tr-TR" dirty="0" smtClean="0"/>
              <a:t>1</a:t>
            </a:r>
          </a:p>
          <a:p>
            <a:r>
              <a:rPr lang="tr-TR" dirty="0" smtClean="0"/>
              <a:t> </a:t>
            </a:r>
            <a:r>
              <a:rPr lang="tr-TR" b="1" dirty="0" smtClean="0"/>
              <a:t>BT Sınıfı : </a:t>
            </a:r>
            <a:r>
              <a:rPr lang="tr-TR" dirty="0" smtClean="0"/>
              <a:t>1</a:t>
            </a:r>
          </a:p>
          <a:p>
            <a:r>
              <a:rPr lang="tr-TR" dirty="0" smtClean="0"/>
              <a:t> </a:t>
            </a:r>
            <a:r>
              <a:rPr lang="tr-TR" b="1" dirty="0" smtClean="0"/>
              <a:t>Resim Sınıfı : </a:t>
            </a:r>
            <a:r>
              <a:rPr lang="tr-TR" dirty="0" smtClean="0"/>
              <a:t>1</a:t>
            </a:r>
          </a:p>
          <a:p>
            <a:r>
              <a:rPr lang="tr-TR" dirty="0" smtClean="0"/>
              <a:t> </a:t>
            </a:r>
            <a:r>
              <a:rPr lang="tr-TR" b="1" dirty="0" smtClean="0"/>
              <a:t>Kütüphane : </a:t>
            </a:r>
            <a:r>
              <a:rPr lang="tr-TR" dirty="0" smtClean="0"/>
              <a:t>1</a:t>
            </a:r>
          </a:p>
          <a:p>
            <a:r>
              <a:rPr lang="tr-TR" dirty="0" smtClean="0"/>
              <a:t> </a:t>
            </a:r>
            <a:r>
              <a:rPr lang="tr-TR" b="1" dirty="0" smtClean="0"/>
              <a:t>Kütüphane Kitap Sayısı : </a:t>
            </a:r>
            <a:r>
              <a:rPr lang="tr-TR" dirty="0" smtClean="0"/>
              <a:t>1488</a:t>
            </a:r>
          </a:p>
          <a:p>
            <a:r>
              <a:rPr lang="tr-TR" dirty="0" smtClean="0"/>
              <a:t> </a:t>
            </a:r>
            <a:r>
              <a:rPr lang="tr-TR" b="1" dirty="0" smtClean="0"/>
              <a:t>Yemekhane : </a:t>
            </a:r>
            <a:r>
              <a:rPr lang="tr-TR" dirty="0" smtClean="0"/>
              <a:t>1</a:t>
            </a:r>
          </a:p>
          <a:p>
            <a:r>
              <a:rPr lang="tr-TR" dirty="0" smtClean="0"/>
              <a:t> </a:t>
            </a:r>
            <a:r>
              <a:rPr lang="tr-TR" b="1" dirty="0" smtClean="0"/>
              <a:t>Revir: </a:t>
            </a:r>
            <a:r>
              <a:rPr lang="tr-TR" dirty="0" smtClean="0"/>
              <a:t>2</a:t>
            </a:r>
          </a:p>
          <a:p>
            <a:r>
              <a:rPr lang="tr-TR" dirty="0" smtClean="0"/>
              <a:t> </a:t>
            </a:r>
            <a:r>
              <a:rPr lang="tr-TR" b="1" dirty="0" smtClean="0"/>
              <a:t>Öğretim Şekli : </a:t>
            </a:r>
            <a:r>
              <a:rPr lang="tr-TR" dirty="0" smtClean="0"/>
              <a:t>Normal</a:t>
            </a:r>
            <a:br>
              <a:rPr lang="tr-TR" dirty="0" smtClean="0"/>
            </a:br>
            <a:r>
              <a:rPr lang="tr-TR" b="1" dirty="0" smtClean="0"/>
              <a:t> Ders Başlama : </a:t>
            </a:r>
            <a:r>
              <a:rPr lang="tr-TR" dirty="0" smtClean="0"/>
              <a:t>08:00 </a:t>
            </a:r>
            <a:br>
              <a:rPr lang="tr-TR" dirty="0" smtClean="0"/>
            </a:br>
            <a:r>
              <a:rPr lang="tr-TR" dirty="0" smtClean="0"/>
              <a:t> </a:t>
            </a:r>
            <a:r>
              <a:rPr lang="tr-TR" b="1" dirty="0" smtClean="0"/>
              <a:t>Ders Bitiş: </a:t>
            </a:r>
            <a:r>
              <a:rPr lang="tr-TR" dirty="0" smtClean="0"/>
              <a:t>16:55</a:t>
            </a:r>
            <a:endParaRPr lang="tr-TR" dirty="0"/>
          </a:p>
        </p:txBody>
      </p:sp>
      <p:sp>
        <p:nvSpPr>
          <p:cNvPr id="3" name="2 Metin kutusu"/>
          <p:cNvSpPr txBox="1"/>
          <p:nvPr/>
        </p:nvSpPr>
        <p:spPr>
          <a:xfrm>
            <a:off x="4572000" y="993893"/>
            <a:ext cx="4214842" cy="5078313"/>
          </a:xfrm>
          <a:prstGeom prst="rect">
            <a:avLst/>
          </a:prstGeom>
          <a:noFill/>
        </p:spPr>
        <p:txBody>
          <a:bodyPr wrap="square" rtlCol="0">
            <a:spAutoFit/>
          </a:bodyPr>
          <a:lstStyle/>
          <a:p>
            <a:r>
              <a:rPr lang="tr-TR" dirty="0" smtClean="0">
                <a:solidFill>
                  <a:srgbClr val="FF0000"/>
                </a:solidFill>
              </a:rPr>
              <a:t> </a:t>
            </a:r>
            <a:r>
              <a:rPr lang="tr-TR" b="1" dirty="0" smtClean="0"/>
              <a:t>Isınma : </a:t>
            </a:r>
            <a:r>
              <a:rPr lang="tr-TR" dirty="0" smtClean="0"/>
              <a:t>Kalorifer</a:t>
            </a:r>
          </a:p>
          <a:p>
            <a:r>
              <a:rPr lang="tr-TR" b="1" dirty="0" smtClean="0"/>
              <a:t> Yabancı Dil : </a:t>
            </a:r>
            <a:r>
              <a:rPr lang="tr-TR" dirty="0" smtClean="0"/>
              <a:t>İngilizce</a:t>
            </a:r>
          </a:p>
          <a:p>
            <a:r>
              <a:rPr lang="tr-TR" b="1" dirty="0" smtClean="0"/>
              <a:t> Ulaşım : </a:t>
            </a:r>
            <a:r>
              <a:rPr lang="tr-TR" dirty="0" smtClean="0"/>
              <a:t>Şehir içi ulaşım</a:t>
            </a:r>
          </a:p>
          <a:p>
            <a:r>
              <a:rPr lang="tr-TR" b="1" dirty="0" smtClean="0"/>
              <a:t> İl/İlçe Merkezine Uzaklık : </a:t>
            </a:r>
            <a:r>
              <a:rPr lang="tr-TR" dirty="0" smtClean="0"/>
              <a:t>3 Km</a:t>
            </a:r>
          </a:p>
          <a:p>
            <a:r>
              <a:rPr lang="tr-TR" b="1" dirty="0" smtClean="0"/>
              <a:t> </a:t>
            </a:r>
            <a:r>
              <a:rPr lang="tr-TR" b="1" dirty="0" smtClean="0">
                <a:solidFill>
                  <a:srgbClr val="FF0000"/>
                </a:solidFill>
              </a:rPr>
              <a:t>Kontenjan Bilgileri : </a:t>
            </a:r>
            <a:r>
              <a:rPr lang="tr-TR" dirty="0" smtClean="0">
                <a:solidFill>
                  <a:srgbClr val="FF0000"/>
                </a:solidFill>
              </a:rPr>
              <a:t>68</a:t>
            </a:r>
          </a:p>
          <a:p>
            <a:r>
              <a:rPr lang="tr-TR" b="1" dirty="0" smtClean="0"/>
              <a:t> </a:t>
            </a:r>
            <a:r>
              <a:rPr lang="tr-TR" b="1" dirty="0" smtClean="0">
                <a:solidFill>
                  <a:srgbClr val="FF0000"/>
                </a:solidFill>
              </a:rPr>
              <a:t>Taban-Tavan Puan Bilgileri :</a:t>
            </a:r>
          </a:p>
          <a:p>
            <a:r>
              <a:rPr lang="tr-TR" dirty="0" smtClean="0">
                <a:solidFill>
                  <a:srgbClr val="FF0000"/>
                </a:solidFill>
              </a:rPr>
              <a:t> Diploma Puanı 78 ve üzeri (2022)</a:t>
            </a:r>
            <a:br>
              <a:rPr lang="tr-TR" dirty="0" smtClean="0">
                <a:solidFill>
                  <a:srgbClr val="FF0000"/>
                </a:solidFill>
              </a:rPr>
            </a:br>
            <a:r>
              <a:rPr lang="tr-TR" dirty="0" smtClean="0">
                <a:solidFill>
                  <a:srgbClr val="FF0000"/>
                </a:solidFill>
              </a:rPr>
              <a:t> Diploma Puanı 87 ve üzeri (2023)</a:t>
            </a:r>
          </a:p>
          <a:p>
            <a:r>
              <a:rPr lang="tr-TR" b="1" dirty="0" smtClean="0"/>
              <a:t> Başarılar :</a:t>
            </a:r>
          </a:p>
          <a:p>
            <a:r>
              <a:rPr lang="tr-TR" dirty="0" smtClean="0"/>
              <a:t>2015/2016 SNSG Afiş Kategorisi İl Birinciliği, Karikatür Kategorisi İl İkinciliği 2016/2017 SNSG Karikatür Yarışması İl İkinciliği, Afiş Kategorisi İl Birinciliği 24 Kasım Öğretmenler Günü Resim Yarışması İlçe Birinciliği(2017/2018), Pakistan Büyükelçiliği Resim Yarışması İl Birinciliği ve Mansiyon(2017/2018) 2018/2019 Bitlis Liselerarası Futbol Turnuvası İl İkinciliği</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SUS\Downloads\28084232_20151106_105434.jpg"/>
          <p:cNvPicPr>
            <a:picLocks noChangeAspect="1" noChangeArrowheads="1"/>
          </p:cNvPicPr>
          <p:nvPr/>
        </p:nvPicPr>
        <p:blipFill>
          <a:blip r:embed="rId2"/>
          <a:srcRect/>
          <a:stretch>
            <a:fillRect/>
          </a:stretch>
        </p:blipFill>
        <p:spPr bwMode="auto">
          <a:xfrm>
            <a:off x="5429256" y="71455"/>
            <a:ext cx="3643306" cy="4857743"/>
          </a:xfrm>
          <a:prstGeom prst="rect">
            <a:avLst/>
          </a:prstGeom>
          <a:ln>
            <a:noFill/>
          </a:ln>
          <a:effectLst>
            <a:softEdge rad="112500"/>
          </a:effectLst>
        </p:spPr>
      </p:pic>
      <p:pic>
        <p:nvPicPr>
          <p:cNvPr id="4099" name="Picture 3" descr="C:\Users\ASUS\Downloads\28085015_DSC_0242_2.jpg"/>
          <p:cNvPicPr>
            <a:picLocks noChangeAspect="1" noChangeArrowheads="1"/>
          </p:cNvPicPr>
          <p:nvPr/>
        </p:nvPicPr>
        <p:blipFill>
          <a:blip r:embed="rId3"/>
          <a:srcRect/>
          <a:stretch>
            <a:fillRect/>
          </a:stretch>
        </p:blipFill>
        <p:spPr bwMode="auto">
          <a:xfrm>
            <a:off x="0" y="3214686"/>
            <a:ext cx="5429256" cy="3615969"/>
          </a:xfrm>
          <a:prstGeom prst="rect">
            <a:avLst/>
          </a:prstGeom>
          <a:ln>
            <a:noFill/>
          </a:ln>
          <a:effectLst>
            <a:softEdge rad="112500"/>
          </a:effectLst>
        </p:spPr>
      </p:pic>
      <p:pic>
        <p:nvPicPr>
          <p:cNvPr id="4100" name="Picture 4" descr="C:\Users\ASUS\Downloads\28083527_1.jpg"/>
          <p:cNvPicPr>
            <a:picLocks noChangeAspect="1" noChangeArrowheads="1"/>
          </p:cNvPicPr>
          <p:nvPr/>
        </p:nvPicPr>
        <p:blipFill>
          <a:blip r:embed="rId4"/>
          <a:srcRect/>
          <a:stretch>
            <a:fillRect/>
          </a:stretch>
        </p:blipFill>
        <p:spPr bwMode="auto">
          <a:xfrm>
            <a:off x="0" y="71438"/>
            <a:ext cx="5460996" cy="3071810"/>
          </a:xfrm>
          <a:prstGeom prst="rect">
            <a:avLst/>
          </a:prstGeom>
          <a:ln>
            <a:noFill/>
          </a:ln>
          <a:effectLst>
            <a:softEdge rad="112500"/>
          </a:effectLst>
        </p:spPr>
      </p:pic>
      <p:sp>
        <p:nvSpPr>
          <p:cNvPr id="5" name="4 Metin kutusu"/>
          <p:cNvSpPr txBox="1"/>
          <p:nvPr/>
        </p:nvSpPr>
        <p:spPr>
          <a:xfrm>
            <a:off x="5715008" y="4884019"/>
            <a:ext cx="3143272" cy="830997"/>
          </a:xfrm>
          <a:prstGeom prst="rect">
            <a:avLst/>
          </a:prstGeom>
          <a:noFill/>
        </p:spPr>
        <p:txBody>
          <a:bodyPr wrap="square" rtlCol="0">
            <a:spAutoFit/>
          </a:bodyPr>
          <a:lstStyle/>
          <a:p>
            <a:pPr algn="ctr"/>
            <a:r>
              <a:rPr lang="tr-TR" sz="2400" b="1" dirty="0" smtClean="0">
                <a:solidFill>
                  <a:srgbClr val="C00000"/>
                </a:solidFill>
              </a:rPr>
              <a:t>Okul Pansiyonumuzdan Kareler</a:t>
            </a:r>
            <a:endParaRPr lang="tr-TR" sz="2400"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SUS\Downloads\28084229_20150304_134201.jpg"/>
          <p:cNvPicPr>
            <a:picLocks noChangeAspect="1" noChangeArrowheads="1"/>
          </p:cNvPicPr>
          <p:nvPr/>
        </p:nvPicPr>
        <p:blipFill>
          <a:blip r:embed="rId2"/>
          <a:srcRect/>
          <a:stretch>
            <a:fillRect/>
          </a:stretch>
        </p:blipFill>
        <p:spPr bwMode="auto">
          <a:xfrm>
            <a:off x="4643438" y="-1"/>
            <a:ext cx="4357686" cy="5810231"/>
          </a:xfrm>
          <a:prstGeom prst="rect">
            <a:avLst/>
          </a:prstGeom>
          <a:ln>
            <a:noFill/>
          </a:ln>
          <a:effectLst>
            <a:softEdge rad="112500"/>
          </a:effectLst>
        </p:spPr>
      </p:pic>
      <p:pic>
        <p:nvPicPr>
          <p:cNvPr id="5123" name="Picture 3" descr="C:\Users\ASUS\Downloads\28085339_DSC_0261.jpg"/>
          <p:cNvPicPr>
            <a:picLocks noChangeAspect="1" noChangeArrowheads="1"/>
          </p:cNvPicPr>
          <p:nvPr/>
        </p:nvPicPr>
        <p:blipFill>
          <a:blip r:embed="rId3"/>
          <a:srcRect/>
          <a:stretch>
            <a:fillRect/>
          </a:stretch>
        </p:blipFill>
        <p:spPr bwMode="auto">
          <a:xfrm>
            <a:off x="133091" y="0"/>
            <a:ext cx="4438909" cy="5786454"/>
          </a:xfrm>
          <a:prstGeom prst="rect">
            <a:avLst/>
          </a:prstGeom>
          <a:ln>
            <a:noFill/>
          </a:ln>
          <a:effectLst>
            <a:softEdge rad="112500"/>
          </a:effectLst>
        </p:spPr>
      </p:pic>
      <p:sp>
        <p:nvSpPr>
          <p:cNvPr id="5" name="4 Metin kutusu"/>
          <p:cNvSpPr txBox="1"/>
          <p:nvPr/>
        </p:nvSpPr>
        <p:spPr>
          <a:xfrm>
            <a:off x="0" y="5669837"/>
            <a:ext cx="9144032" cy="461665"/>
          </a:xfrm>
          <a:prstGeom prst="rect">
            <a:avLst/>
          </a:prstGeom>
          <a:noFill/>
        </p:spPr>
        <p:txBody>
          <a:bodyPr wrap="square" rtlCol="0">
            <a:spAutoFit/>
          </a:bodyPr>
          <a:lstStyle/>
          <a:p>
            <a:pPr algn="ctr"/>
            <a:r>
              <a:rPr lang="tr-TR" sz="2400" b="1" dirty="0" smtClean="0">
                <a:solidFill>
                  <a:srgbClr val="C00000"/>
                </a:solidFill>
              </a:rPr>
              <a:t>Okul Pansiyonumuzdan Kareler</a:t>
            </a:r>
            <a:endParaRPr lang="tr-TR" sz="2400" b="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78629" y="1393017"/>
            <a:ext cx="7786742" cy="4071966"/>
          </a:xfrm>
        </p:spPr>
        <p:txBody>
          <a:bodyPr>
            <a:normAutofit lnSpcReduction="10000"/>
          </a:bodyPr>
          <a:lstStyle/>
          <a:p>
            <a:pPr algn="l"/>
            <a:r>
              <a:rPr lang="tr-TR" sz="2400" b="1" dirty="0" smtClean="0">
                <a:solidFill>
                  <a:schemeClr val="tx1"/>
                </a:solidFill>
                <a:latin typeface="Times New Roman" pitchFamily="18" charset="0"/>
                <a:cs typeface="Times New Roman" pitchFamily="18" charset="0"/>
              </a:rPr>
              <a:t>Sağlık Alanında Çalışanların;</a:t>
            </a:r>
            <a:br>
              <a:rPr lang="tr-TR" sz="2400" b="1" dirty="0" smtClean="0">
                <a:solidFill>
                  <a:schemeClr val="tx1"/>
                </a:solidFill>
                <a:latin typeface="Times New Roman" pitchFamily="18" charset="0"/>
                <a:cs typeface="Times New Roman" pitchFamily="18" charset="0"/>
              </a:rPr>
            </a:br>
            <a:endParaRPr lang="tr-TR" sz="2400" b="1" dirty="0" smtClean="0">
              <a:solidFill>
                <a:schemeClr val="tx1"/>
              </a:solidFill>
              <a:latin typeface="Times New Roman" pitchFamily="18" charset="0"/>
              <a:cs typeface="Times New Roman" pitchFamily="18" charset="0"/>
            </a:endParaRPr>
          </a:p>
          <a:p>
            <a:pPr algn="l">
              <a:lnSpc>
                <a:spcPct val="150000"/>
              </a:lnSpc>
              <a:spcBef>
                <a:spcPts val="200"/>
              </a:spcBef>
              <a:buFont typeface="Wingdings" pitchFamily="2" charset="2"/>
              <a:buChar char="Ø"/>
            </a:pPr>
            <a:r>
              <a:rPr lang="tr-TR" sz="2000" b="1" dirty="0" smtClean="0">
                <a:solidFill>
                  <a:schemeClr val="accent3">
                    <a:lumMod val="50000"/>
                  </a:schemeClr>
                </a:solidFill>
                <a:latin typeface="Times New Roman" pitchFamily="18" charset="0"/>
                <a:cs typeface="Times New Roman" pitchFamily="18" charset="0"/>
              </a:rPr>
              <a:t>Üst Düzeyde Genel Yeteneğe Sahip,</a:t>
            </a:r>
          </a:p>
          <a:p>
            <a:pPr algn="l">
              <a:lnSpc>
                <a:spcPct val="150000"/>
              </a:lnSpc>
              <a:spcBef>
                <a:spcPts val="200"/>
              </a:spcBef>
              <a:buFont typeface="Wingdings" pitchFamily="2" charset="2"/>
              <a:buChar char="Ø"/>
            </a:pPr>
            <a:r>
              <a:rPr lang="tr-TR" sz="2000" b="1" dirty="0" smtClean="0">
                <a:solidFill>
                  <a:schemeClr val="accent3">
                    <a:lumMod val="50000"/>
                  </a:schemeClr>
                </a:solidFill>
                <a:latin typeface="Times New Roman" pitchFamily="18" charset="0"/>
                <a:cs typeface="Times New Roman" pitchFamily="18" charset="0"/>
              </a:rPr>
              <a:t>Biyoloji Bilimine İlgili Ve Bu Alanda Başarılı,</a:t>
            </a:r>
          </a:p>
          <a:p>
            <a:pPr algn="l">
              <a:lnSpc>
                <a:spcPct val="150000"/>
              </a:lnSpc>
              <a:spcBef>
                <a:spcPts val="200"/>
              </a:spcBef>
              <a:buFont typeface="Wingdings" pitchFamily="2" charset="2"/>
              <a:buChar char="Ø"/>
            </a:pPr>
            <a:r>
              <a:rPr lang="tr-TR" sz="2000" b="1" dirty="0" smtClean="0">
                <a:solidFill>
                  <a:schemeClr val="accent3">
                    <a:lumMod val="50000"/>
                  </a:schemeClr>
                </a:solidFill>
                <a:latin typeface="Times New Roman" pitchFamily="18" charset="0"/>
                <a:cs typeface="Times New Roman" pitchFamily="18" charset="0"/>
              </a:rPr>
              <a:t>İnsanlara Yardım Etmeyi Seven,</a:t>
            </a:r>
          </a:p>
          <a:p>
            <a:pPr algn="l">
              <a:lnSpc>
                <a:spcPct val="150000"/>
              </a:lnSpc>
              <a:spcBef>
                <a:spcPts val="200"/>
              </a:spcBef>
              <a:buFont typeface="Wingdings" pitchFamily="2" charset="2"/>
              <a:buChar char="Ø"/>
            </a:pPr>
            <a:r>
              <a:rPr lang="tr-TR" sz="2000" b="1" dirty="0" smtClean="0">
                <a:solidFill>
                  <a:schemeClr val="accent3">
                    <a:lumMod val="50000"/>
                  </a:schemeClr>
                </a:solidFill>
                <a:latin typeface="Times New Roman" pitchFamily="18" charset="0"/>
                <a:cs typeface="Times New Roman" pitchFamily="18" charset="0"/>
              </a:rPr>
              <a:t>Sorumluluk Duygusu Yüksek,</a:t>
            </a:r>
          </a:p>
          <a:p>
            <a:pPr algn="l">
              <a:lnSpc>
                <a:spcPct val="150000"/>
              </a:lnSpc>
              <a:spcBef>
                <a:spcPts val="200"/>
              </a:spcBef>
              <a:buFont typeface="Wingdings" pitchFamily="2" charset="2"/>
              <a:buChar char="Ø"/>
            </a:pPr>
            <a:r>
              <a:rPr lang="tr-TR" sz="2000" b="1" dirty="0" smtClean="0">
                <a:solidFill>
                  <a:schemeClr val="accent3">
                    <a:lumMod val="50000"/>
                  </a:schemeClr>
                </a:solidFill>
                <a:latin typeface="Times New Roman" pitchFamily="18" charset="0"/>
                <a:cs typeface="Times New Roman" pitchFamily="18" charset="0"/>
              </a:rPr>
              <a:t>Çabuk Ve Doğru Karar Verebilen, </a:t>
            </a:r>
          </a:p>
          <a:p>
            <a:pPr algn="l">
              <a:lnSpc>
                <a:spcPct val="150000"/>
              </a:lnSpc>
              <a:spcBef>
                <a:spcPts val="200"/>
              </a:spcBef>
              <a:buFont typeface="Wingdings" pitchFamily="2" charset="2"/>
              <a:buChar char="Ø"/>
            </a:pPr>
            <a:r>
              <a:rPr lang="tr-TR" sz="2000" b="1" dirty="0" smtClean="0">
                <a:solidFill>
                  <a:schemeClr val="accent3">
                    <a:lumMod val="50000"/>
                  </a:schemeClr>
                </a:solidFill>
                <a:latin typeface="Times New Roman" pitchFamily="18" charset="0"/>
                <a:cs typeface="Times New Roman" pitchFamily="18" charset="0"/>
              </a:rPr>
              <a:t>Tertipli, Tedbirli, Şefkatli, Sevecen, Empati Kurabilen, Sağlıklı, Dayanıklı Ve Soğukkanlı Kimseler Olmaları Gerekir.</a:t>
            </a:r>
            <a:endParaRPr lang="tr-TR" sz="2000" dirty="0" smtClean="0">
              <a:solidFill>
                <a:schemeClr val="accent3">
                  <a:lumMod val="50000"/>
                </a:schemeClr>
              </a:solidFill>
              <a:latin typeface="Times New Roman" pitchFamily="18" charset="0"/>
              <a:cs typeface="Times New Roman" pitchFamily="18" charset="0"/>
            </a:endParaRPr>
          </a:p>
          <a:p>
            <a:pPr algn="l"/>
            <a:endParaRPr lang="tr-TR" sz="2400" b="1" dirty="0" smtClean="0">
              <a:solidFill>
                <a:schemeClr val="tx1"/>
              </a:solidFill>
              <a:latin typeface="Times New Roman" pitchFamily="18" charset="0"/>
              <a:cs typeface="Times New Roman" pitchFamily="18" charset="0"/>
            </a:endParaRPr>
          </a:p>
          <a:p>
            <a:pPr algn="l"/>
            <a:endParaRPr lang="tr-TR" sz="2400" dirty="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142</Words>
  <PresentationFormat>Ekran Gösterisi (4:3)</PresentationFormat>
  <Paragraphs>63</Paragraphs>
  <Slides>12</Slides>
  <Notes>0</Notes>
  <HiddenSlides>0</HiddenSlides>
  <MMClips>1</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ASUS</cp:lastModifiedBy>
  <cp:revision>27</cp:revision>
  <dcterms:created xsi:type="dcterms:W3CDTF">2024-01-11T07:44:56Z</dcterms:created>
  <dcterms:modified xsi:type="dcterms:W3CDTF">2024-01-12T09:55:59Z</dcterms:modified>
</cp:coreProperties>
</file>